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19" r:id="rId7"/>
    <p:sldId id="285" r:id="rId8"/>
    <p:sldId id="286" r:id="rId9"/>
    <p:sldId id="287" r:id="rId10"/>
    <p:sldId id="288" r:id="rId11"/>
    <p:sldId id="312" r:id="rId12"/>
    <p:sldId id="313" r:id="rId13"/>
    <p:sldId id="314" r:id="rId14"/>
    <p:sldId id="315" r:id="rId15"/>
    <p:sldId id="290" r:id="rId16"/>
    <p:sldId id="316" r:id="rId17"/>
    <p:sldId id="317" r:id="rId18"/>
    <p:sldId id="31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8354" autoAdjust="0"/>
  </p:normalViewPr>
  <p:slideViewPr>
    <p:cSldViewPr snapToGrid="0" snapToObjects="1">
      <p:cViewPr varScale="1">
        <p:scale>
          <a:sx n="97" d="100"/>
          <a:sy n="97" d="100"/>
        </p:scale>
        <p:origin x="2080" y="20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12/31/21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12/31/21</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At this point you want to encourage parental participation in their child's education. Ex: carefully reviewing the weekly folders, checking grade speed weekly, making appointments to talk to teachers and reading to their children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and Family Engagement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It would be a good idea to have a calendar of dates and times that your Title I Parent meetings will be conducted so you can hand it out to parents at this meeting. Let parents know that in April/May 2019 they will have the opportunity to give their input in the Title I, Parent</a:t>
            </a:r>
            <a:r>
              <a:rPr lang="en-US" baseline="0" dirty="0"/>
              <a:t> Involvement Parent S</a:t>
            </a:r>
            <a:r>
              <a:rPr lang="en-US" dirty="0"/>
              <a:t>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1516742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642055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12/31/21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12/31/21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12/31/21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12/31/21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12/31/21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12/31/21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12/31/21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12/31/21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12/31/21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12/31/21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12/31/21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12/31/21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pPr>
              <a:lnSpc>
                <a:spcPts val="6800"/>
              </a:lnSpc>
            </a:pPr>
            <a:r>
              <a:rPr lang="en-US" sz="5400" kern="0" spc="110" dirty="0"/>
              <a:t>Every Student Succeeds Act (ESSA)</a:t>
            </a:r>
          </a:p>
        </p:txBody>
      </p:sp>
      <p:sp>
        <p:nvSpPr>
          <p:cNvPr id="19" name="Subtitle 18"/>
          <p:cNvSpPr>
            <a:spLocks noGrp="1"/>
          </p:cNvSpPr>
          <p:nvPr>
            <p:ph type="subTitle" idx="1"/>
          </p:nvPr>
        </p:nvSpPr>
        <p:spPr>
          <a:xfrm>
            <a:off x="457200" y="2630376"/>
            <a:ext cx="7677431" cy="1752600"/>
          </a:xfrm>
        </p:spPr>
        <p:txBody>
          <a:bodyPr/>
          <a:lstStyle/>
          <a:p>
            <a:r>
              <a:rPr lang="en-US" dirty="0"/>
              <a:t>Title I, Part A Program Annual Parent Meeting</a:t>
            </a:r>
          </a:p>
          <a:p>
            <a:r>
              <a:rPr lang="en-US" dirty="0"/>
              <a:t>Jefferson Elementary School</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9/22/2021</a:t>
            </a:r>
          </a:p>
          <a:p>
            <a:r>
              <a:rPr lang="en-US" sz="1800" i="1" dirty="0">
                <a:solidFill>
                  <a:srgbClr val="FFFFFF"/>
                </a:solidFill>
              </a:rPr>
              <a:t>Presenter:</a:t>
            </a:r>
            <a:br>
              <a:rPr lang="en-US" sz="1800" i="1" dirty="0">
                <a:solidFill>
                  <a:srgbClr val="FFFFFF"/>
                </a:solidFill>
              </a:rPr>
            </a:br>
            <a:r>
              <a:rPr lang="en-US" sz="1800" i="1" dirty="0">
                <a:solidFill>
                  <a:srgbClr val="FFFFFF"/>
                </a:solidFill>
              </a:rPr>
              <a:t>Valerie Armendariz</a:t>
            </a:r>
          </a:p>
          <a:p>
            <a:r>
              <a:rPr lang="en-US" sz="1800" i="1" dirty="0">
                <a:solidFill>
                  <a:srgbClr val="FFFFFF"/>
                </a:solidFill>
              </a:rPr>
              <a:t>Title I</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fontScale="85000" lnSpcReduction="10000"/>
          </a:bodyPr>
          <a:lstStyle/>
          <a:p>
            <a:r>
              <a:rPr lang="en-US" b="1" dirty="0"/>
              <a:t>Title I Parent Meetings </a:t>
            </a:r>
            <a:r>
              <a:rPr lang="en-US" dirty="0"/>
              <a:t>– </a:t>
            </a:r>
            <a:r>
              <a:rPr lang="en-US" dirty="0">
                <a:solidFill>
                  <a:schemeClr val="tx1"/>
                </a:solidFill>
              </a:rPr>
              <a:t>These are regular face-to-face or virtual meetings to provide trainings to parents as well as collaborate with them about the progress of their child’s education. We will conduct at least 4 meetings each year. Each meeting will be conducted twice; once in the morning and once in the evening and on different days.  A total of 8 meetings will be conducted to accommodate parents.</a:t>
            </a:r>
          </a:p>
          <a:p>
            <a:r>
              <a:rPr lang="en-US" b="1" dirty="0"/>
              <a:t>Parent and Family Engagement Surveys </a:t>
            </a:r>
            <a:r>
              <a:rPr lang="en-US" dirty="0"/>
              <a:t>– </a:t>
            </a:r>
            <a:r>
              <a:rPr lang="en-US" dirty="0">
                <a:solidFill>
                  <a:schemeClr val="tx1"/>
                </a:solidFill>
              </a:rPr>
              <a:t>The External Funding Department </a:t>
            </a:r>
            <a:r>
              <a:rPr lang="en-US" dirty="0"/>
              <a:t>will provide a parent survey at the end of the school year to evaluate the campus’ Title I, Part A Parent and Family Engagement Program. </a:t>
            </a:r>
            <a:endParaRPr lang="en-US" b="1" dirty="0"/>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Other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The Federal Report Card</a:t>
            </a:r>
            <a:r>
              <a:rPr lang="en-US" dirty="0"/>
              <a:t> This report card informs parents of the performance of the campus.</a:t>
            </a:r>
          </a:p>
          <a:p>
            <a:pPr lvl="1"/>
            <a:r>
              <a:rPr lang="en-US" dirty="0"/>
              <a:t>At </a:t>
            </a:r>
            <a:r>
              <a:rPr lang="en-US" b="1" dirty="0"/>
              <a:t>Jefferson Elementary </a:t>
            </a:r>
            <a:r>
              <a:rPr lang="en-US" dirty="0"/>
              <a:t>we send a letter home with an internet link to the report card for our school.</a:t>
            </a:r>
          </a:p>
          <a:p>
            <a:pPr lvl="1"/>
            <a:r>
              <a:rPr lang="en-US" dirty="0"/>
              <a:t>We also make a copy available on the School Website.</a:t>
            </a:r>
            <a:endParaRPr lang="en-US" b="1" dirty="0"/>
          </a:p>
        </p:txBody>
      </p:sp>
    </p:spTree>
    <p:extLst>
      <p:ext uri="{BB962C8B-B14F-4D97-AF65-F5344CB8AC3E}">
        <p14:creationId xmlns:p14="http://schemas.microsoft.com/office/powerpoint/2010/main" val="829585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Jefferson Elementary School</a:t>
            </a:r>
          </a:p>
        </p:txBody>
      </p:sp>
      <p:sp>
        <p:nvSpPr>
          <p:cNvPr id="3" name="Content Placeholder 2"/>
          <p:cNvSpPr>
            <a:spLocks noGrp="1"/>
          </p:cNvSpPr>
          <p:nvPr>
            <p:ph idx="1"/>
          </p:nvPr>
        </p:nvSpPr>
        <p:spPr/>
        <p:txBody>
          <a:bodyPr>
            <a:normAutofit/>
          </a:bodyPr>
          <a:lstStyle/>
          <a:p>
            <a:r>
              <a:rPr lang="en-US" dirty="0"/>
              <a:t>At Jefferson Elementary we want you to be involved. Here are some ways that you can be involved in your child's school:</a:t>
            </a:r>
          </a:p>
          <a:p>
            <a:pPr marL="457200" lvl="1" indent="0">
              <a:buNone/>
            </a:pPr>
            <a:r>
              <a:rPr lang="en-US" dirty="0"/>
              <a:t>1. Participate in revising or developing the School-Parent Compact.</a:t>
            </a:r>
          </a:p>
          <a:p>
            <a:pPr marL="457200" lvl="1" indent="0">
              <a:buNone/>
            </a:pPr>
            <a:r>
              <a:rPr lang="en-US" dirty="0"/>
              <a:t>2. Participate in revising or developing the  Parent and Family Engagement Policy.</a:t>
            </a:r>
          </a:p>
          <a:p>
            <a:pPr marL="457200" lvl="1" indent="0">
              <a:buNone/>
            </a:pPr>
            <a:r>
              <a:rPr lang="en-US" dirty="0"/>
              <a:t>3. Please join ClassDojo</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Jefferson Elementary School</a:t>
            </a:r>
          </a:p>
        </p:txBody>
      </p:sp>
      <p:sp>
        <p:nvSpPr>
          <p:cNvPr id="4" name="Slide Number Placeholder 3"/>
          <p:cNvSpPr>
            <a:spLocks noGrp="1"/>
          </p:cNvSpPr>
          <p:nvPr>
            <p:ph type="sldNum" sz="quarter" idx="12"/>
          </p:nvPr>
        </p:nvSpPr>
        <p:spPr/>
        <p:txBody>
          <a:bodyPr/>
          <a:lstStyle/>
          <a:p>
            <a:fld id="{FD52C1F8-3BA5-F24E-8618-E52498D87186}" type="slidenum">
              <a:rPr lang="en-US" smtClean="0"/>
              <a:t>13</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dirty="0"/>
              <a:t>At </a:t>
            </a:r>
            <a:r>
              <a:rPr lang="en-US" b="1" dirty="0"/>
              <a:t>Jefferson Elementary </a:t>
            </a:r>
            <a:r>
              <a:rPr lang="en-US" dirty="0"/>
              <a:t>we are committed to utilizing our Title I funds to maximize student achievement and impact student learning.</a:t>
            </a:r>
          </a:p>
        </p:txBody>
      </p:sp>
    </p:spTree>
    <p:extLst>
      <p:ext uri="{BB962C8B-B14F-4D97-AF65-F5344CB8AC3E}">
        <p14:creationId xmlns:p14="http://schemas.microsoft.com/office/powerpoint/2010/main" val="376145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14</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lgn="ctr">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 (Titles I, II &amp; IV)</a:t>
            </a:r>
          </a:p>
        </p:txBody>
      </p:sp>
      <p:sp>
        <p:nvSpPr>
          <p:cNvPr id="6" name="Title 4"/>
          <p:cNvSpPr>
            <a:spLocks noGrp="1"/>
          </p:cNvSpPr>
          <p:nvPr>
            <p:ph type="title"/>
          </p:nvPr>
        </p:nvSpPr>
        <p:spPr>
          <a:xfrm>
            <a:off x="457200" y="274638"/>
            <a:ext cx="8229600" cy="1143000"/>
          </a:xfrm>
        </p:spPr>
        <p:txBody>
          <a:bodyPr>
            <a:normAutofit/>
          </a:bodyPr>
          <a:lstStyle/>
          <a:p>
            <a:r>
              <a:rPr lang="en-US" dirty="0"/>
              <a:t>Remember that…</a:t>
            </a:r>
          </a:p>
        </p:txBody>
      </p:sp>
    </p:spTree>
    <p:extLst>
      <p:ext uri="{BB962C8B-B14F-4D97-AF65-F5344CB8AC3E}">
        <p14:creationId xmlns:p14="http://schemas.microsoft.com/office/powerpoint/2010/main" val="32021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r>
              <a:rPr lang="en-US" dirty="0"/>
              <a:t>Jefferson Elementary School</a:t>
            </a:r>
          </a:p>
          <a:p>
            <a:pPr marL="0" indent="0" algn="ctr">
              <a:buNone/>
            </a:pPr>
            <a:endParaRPr lang="en-US" dirty="0"/>
          </a:p>
          <a:p>
            <a:pPr marL="0" indent="0" algn="ctr">
              <a:buNone/>
            </a:pPr>
            <a:r>
              <a:rPr lang="en-US" b="1" dirty="0"/>
              <a:t>Valerie Armendariz, </a:t>
            </a:r>
            <a:r>
              <a:rPr lang="en-US" dirty="0"/>
              <a:t>Title I Contact</a:t>
            </a:r>
          </a:p>
          <a:p>
            <a:pPr marL="0" indent="0" algn="ctr">
              <a:buNone/>
            </a:pPr>
            <a:r>
              <a:rPr lang="en-US" dirty="0"/>
              <a:t>Valerie.Armendariz@houstonisd.org</a:t>
            </a:r>
          </a:p>
          <a:p>
            <a:pPr marL="0" indent="0" algn="ctr">
              <a:buNone/>
            </a:pPr>
            <a:r>
              <a:rPr lang="en-US" dirty="0"/>
              <a:t>(713)696-2778</a:t>
            </a:r>
          </a:p>
        </p:txBody>
      </p:sp>
      <p:sp>
        <p:nvSpPr>
          <p:cNvPr id="5" name="Slide Number Placeholder 4"/>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a:t>
            </a:r>
            <a:r>
              <a:rPr lang="en-US" sz="1800" i="1">
                <a:solidFill>
                  <a:srgbClr val="FFFFFF"/>
                </a:solidFill>
              </a:rPr>
              <a:t>: 00/00/2020</a:t>
            </a:r>
            <a:endParaRPr lang="en-US" sz="1800" i="1" dirty="0">
              <a:solidFill>
                <a:srgbClr val="FFFFFF"/>
              </a:solidFill>
            </a:endParaRPr>
          </a:p>
          <a:p>
            <a:r>
              <a:rPr lang="en-US" sz="1800" i="1" dirty="0">
                <a:solidFill>
                  <a:srgbClr val="FFFFFF"/>
                </a:solidFill>
              </a:rPr>
              <a:t>Presenter:</a:t>
            </a:r>
            <a:br>
              <a:rPr lang="en-US" sz="1800" i="1" dirty="0">
                <a:solidFill>
                  <a:srgbClr val="FFFFFF"/>
                </a:solidFill>
              </a:rPr>
            </a:br>
            <a:r>
              <a:rPr lang="en-US" sz="1800" i="1" dirty="0">
                <a:solidFill>
                  <a:srgbClr val="FFFFFF"/>
                </a:solidFill>
              </a:rPr>
              <a:t>First and last name</a:t>
            </a:r>
          </a:p>
          <a:p>
            <a:r>
              <a:rPr lang="en-US" sz="1800" i="1" dirty="0">
                <a:solidFill>
                  <a:srgbClr val="FFFFFF"/>
                </a:solidFill>
              </a:rPr>
              <a:t>Title</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pPr marL="0" indent="0">
              <a:buNone/>
            </a:pPr>
            <a:r>
              <a:rPr lang="en-US" b="1" u="sng" dirty="0"/>
              <a:t>Definition</a:t>
            </a:r>
          </a:p>
          <a:p>
            <a:pPr marL="0" indent="0">
              <a:buNone/>
            </a:pPr>
            <a:endParaRPr lang="en-US" b="1" u="sng" dirty="0"/>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the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 Purpose</a:t>
            </a:r>
          </a:p>
        </p:txBody>
      </p:sp>
      <p:sp>
        <p:nvSpPr>
          <p:cNvPr id="3" name="Content Placeholder 2"/>
          <p:cNvSpPr>
            <a:spLocks noGrp="1"/>
          </p:cNvSpPr>
          <p:nvPr>
            <p:ph idx="1"/>
          </p:nvPr>
        </p:nvSpPr>
        <p:spPr/>
        <p:txBody>
          <a:bodyPr>
            <a:normAutofit fontScale="92500"/>
          </a:bodyPr>
          <a:lstStyle/>
          <a:p>
            <a:pPr marL="0" indent="0">
              <a:buNone/>
            </a:pPr>
            <a:r>
              <a:rPr lang="en-US" b="1" u="sng" dirty="0"/>
              <a:t>Purpose</a:t>
            </a:r>
          </a:p>
          <a:p>
            <a:pPr marL="0" indent="0">
              <a:buNone/>
            </a:pPr>
            <a:r>
              <a:rPr lang="en-US"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dirty="0"/>
              <a:t>receive a fair, equitable and high-quality education, and to close the achievement gap . </a:t>
            </a:r>
          </a:p>
        </p:txBody>
      </p:sp>
      <p:sp>
        <p:nvSpPr>
          <p:cNvPr id="4" name="Slide Number Placeholder 3"/>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34311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How Schools Qualify</a:t>
            </a:r>
          </a:p>
        </p:txBody>
      </p:sp>
      <p:sp>
        <p:nvSpPr>
          <p:cNvPr id="3" name="Content Placeholder 2"/>
          <p:cNvSpPr>
            <a:spLocks noGrp="1"/>
          </p:cNvSpPr>
          <p:nvPr>
            <p:ph idx="1"/>
          </p:nvPr>
        </p:nvSpPr>
        <p:spPr/>
        <p:txBody>
          <a:bodyPr>
            <a:normAutofit fontScale="92500" lnSpcReduction="10000"/>
          </a:bodyPr>
          <a:lstStyle/>
          <a:p>
            <a:r>
              <a:rPr lang="en-US" sz="2600" dirty="0"/>
              <a:t>Campuses with an economically disadvantaged </a:t>
            </a:r>
            <a:r>
              <a:rPr lang="en-US" sz="2600" dirty="0">
                <a:solidFill>
                  <a:srgbClr val="FF0000"/>
                </a:solidFill>
              </a:rPr>
              <a:t>enrollment </a:t>
            </a:r>
            <a:r>
              <a:rPr lang="en-US" sz="2600" dirty="0"/>
              <a:t>percentage of 40%-100% are considered “school-wide” campuses.</a:t>
            </a:r>
          </a:p>
          <a:p>
            <a:r>
              <a:rPr lang="en-US" sz="2600" dirty="0"/>
              <a:t>Campuses with an economically disadvantaged </a:t>
            </a:r>
            <a:r>
              <a:rPr lang="en-US" sz="2600" dirty="0">
                <a:solidFill>
                  <a:srgbClr val="FF0000"/>
                </a:solidFill>
              </a:rPr>
              <a:t>enrollment </a:t>
            </a:r>
            <a:r>
              <a:rPr lang="en-US" sz="2600" dirty="0"/>
              <a:t>percentage of 35-39% are considered a “targeted assistance” campus.</a:t>
            </a:r>
          </a:p>
          <a:p>
            <a:r>
              <a:rPr lang="en-US" sz="2600" dirty="0"/>
              <a:t>Campuses with an economically disadvantaged </a:t>
            </a:r>
            <a:r>
              <a:rPr lang="en-US" sz="2600" dirty="0">
                <a:solidFill>
                  <a:srgbClr val="FF0000"/>
                </a:solidFill>
              </a:rPr>
              <a:t>enrollment </a:t>
            </a:r>
            <a:r>
              <a:rPr lang="en-US" sz="2600" dirty="0"/>
              <a:t>percentage below 35% are not eligible for Title I funds.</a:t>
            </a:r>
          </a:p>
          <a:p>
            <a:pPr marL="0" indent="0">
              <a:buNone/>
            </a:pPr>
            <a:endParaRPr lang="en-US" sz="2600" dirty="0"/>
          </a:p>
          <a:p>
            <a:pPr marL="0" indent="0">
              <a:buNone/>
            </a:pPr>
            <a:r>
              <a:rPr lang="en-US" sz="2600" dirty="0">
                <a:solidFill>
                  <a:schemeClr val="tx1"/>
                </a:solidFill>
              </a:rPr>
              <a:t>This school year, our campus Jefferson Elementary is identified as a School-Wide Title I Campus .</a:t>
            </a:r>
          </a:p>
          <a:p>
            <a:endParaRPr lang="en-US" sz="2600" dirty="0"/>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Annual Meeting</a:t>
            </a:r>
          </a:p>
        </p:txBody>
      </p:sp>
      <p:sp>
        <p:nvSpPr>
          <p:cNvPr id="3" name="Content Placeholder 2"/>
          <p:cNvSpPr>
            <a:spLocks noGrp="1"/>
          </p:cNvSpPr>
          <p:nvPr>
            <p:ph idx="1"/>
          </p:nvPr>
        </p:nvSpPr>
        <p:spPr/>
        <p:txBody>
          <a:bodyPr>
            <a:normAutofit fontScale="92500" lnSpcReduction="10000"/>
          </a:bodyPr>
          <a:lstStyle/>
          <a:p>
            <a:pPr>
              <a:lnSpc>
                <a:spcPct val="80000"/>
              </a:lnSpc>
              <a:buNone/>
            </a:pPr>
            <a:r>
              <a:rPr lang="en-US" dirty="0"/>
              <a:t>These “supplemental” federal funds are used to:</a:t>
            </a:r>
          </a:p>
          <a:p>
            <a:pPr>
              <a:lnSpc>
                <a:spcPct val="80000"/>
              </a:lnSpc>
            </a:pPr>
            <a:r>
              <a:rPr lang="en-US" dirty="0"/>
              <a:t>Accelerate instruction for struggling students,</a:t>
            </a:r>
          </a:p>
          <a:p>
            <a:pPr>
              <a:lnSpc>
                <a:spcPct val="80000"/>
              </a:lnSpc>
            </a:pPr>
            <a:r>
              <a:rPr lang="en-US" dirty="0"/>
              <a:t>Provide professional-development for teachers, paraprofessionals, and administrators</a:t>
            </a:r>
          </a:p>
          <a:p>
            <a:pPr>
              <a:lnSpc>
                <a:spcPct val="80000"/>
              </a:lnSpc>
            </a:pPr>
            <a:r>
              <a:rPr lang="en-US" dirty="0"/>
              <a:t>Hire </a:t>
            </a:r>
            <a:r>
              <a:rPr lang="en-US" dirty="0">
                <a:solidFill>
                  <a:schemeClr val="tx1"/>
                </a:solidFill>
              </a:rPr>
              <a:t>certified</a:t>
            </a:r>
            <a:r>
              <a:rPr lang="en-US" dirty="0"/>
              <a:t> personnel, </a:t>
            </a:r>
            <a:r>
              <a:rPr lang="en-US" dirty="0">
                <a:solidFill>
                  <a:schemeClr val="tx1"/>
                </a:solidFill>
              </a:rPr>
              <a:t>and highly qualified instructional assisting staff.</a:t>
            </a:r>
          </a:p>
          <a:p>
            <a:pPr>
              <a:lnSpc>
                <a:spcPct val="80000"/>
              </a:lnSpc>
            </a:pPr>
            <a:r>
              <a:rPr lang="en-US" dirty="0"/>
              <a:t>Provide additional resources – technology, personnel, materials, instructional programs, software, and</a:t>
            </a:r>
          </a:p>
          <a:p>
            <a:pPr>
              <a:lnSpc>
                <a:spcPct val="80000"/>
              </a:lnSpc>
            </a:pPr>
            <a:r>
              <a:rPr lang="en-US" dirty="0"/>
              <a:t>Encourage parent and family involvement.</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Dollars?</a:t>
            </a:r>
          </a:p>
        </p:txBody>
      </p:sp>
      <p:sp>
        <p:nvSpPr>
          <p:cNvPr id="3" name="Content Placeholder 2"/>
          <p:cNvSpPr>
            <a:spLocks noGrp="1"/>
          </p:cNvSpPr>
          <p:nvPr>
            <p:ph idx="1"/>
          </p:nvPr>
        </p:nvSpPr>
        <p:spPr/>
        <p:txBody>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Jefferson Elementary School</a:t>
            </a:r>
          </a:p>
        </p:txBody>
      </p:sp>
      <p:sp>
        <p:nvSpPr>
          <p:cNvPr id="3" name="Content Placeholder 2"/>
          <p:cNvSpPr>
            <a:spLocks noGrp="1"/>
          </p:cNvSpPr>
          <p:nvPr>
            <p:ph idx="1"/>
          </p:nvPr>
        </p:nvSpPr>
        <p:spPr>
          <a:ln>
            <a:solidFill>
              <a:schemeClr val="bg1"/>
            </a:solidFill>
          </a:ln>
        </p:spPr>
        <p:txBody>
          <a:bodyPr/>
          <a:lstStyle/>
          <a:p>
            <a:r>
              <a:rPr lang="en-US" dirty="0"/>
              <a:t>At </a:t>
            </a:r>
            <a:r>
              <a:rPr lang="en-US" b="1" dirty="0"/>
              <a:t>Jefferson Elementary School </a:t>
            </a:r>
            <a:r>
              <a:rPr lang="en-US" dirty="0"/>
              <a:t>we spend our Title I dollars on:</a:t>
            </a:r>
          </a:p>
          <a:p>
            <a:pPr marL="971550" lvl="1" indent="-514350">
              <a:buAutoNum type="arabicPeriod"/>
            </a:pPr>
            <a:r>
              <a:rPr lang="en-US" dirty="0"/>
              <a:t>Interventions/Tutorials</a:t>
            </a:r>
          </a:p>
          <a:p>
            <a:pPr marL="971550" lvl="1" indent="-514350">
              <a:buAutoNum type="arabicPeriod"/>
            </a:pPr>
            <a:r>
              <a:rPr lang="en-US" dirty="0"/>
              <a:t>Professional Development </a:t>
            </a:r>
          </a:p>
          <a:p>
            <a:pPr marL="971550" lvl="1" indent="-514350">
              <a:buAutoNum type="arabicPeriod"/>
            </a:pPr>
            <a:r>
              <a:rPr lang="en-US" dirty="0"/>
              <a:t>Online Learning Programs</a:t>
            </a:r>
          </a:p>
        </p:txBody>
      </p:sp>
      <p:sp>
        <p:nvSpPr>
          <p:cNvPr id="4" name="Slide Number Placeholder 3"/>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Parent and Family Engagement</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n-US" sz="2400" dirty="0"/>
              <a:t>Research has </a:t>
            </a:r>
            <a:r>
              <a:rPr lang="en-US" sz="2400" b="1" dirty="0"/>
              <a:t>proven</a:t>
            </a:r>
            <a:r>
              <a:rPr lang="en-US" sz="2400" b="1" i="1" dirty="0"/>
              <a:t> </a:t>
            </a:r>
            <a:r>
              <a:rPr lang="en-US" sz="2400" dirty="0"/>
              <a:t>that students whose parents are involved in their child’s education have greater success in school. </a:t>
            </a:r>
          </a:p>
          <a:p>
            <a:pPr marL="0" indent="0">
              <a:lnSpc>
                <a:spcPct val="90000"/>
              </a:lnSpc>
              <a:buNone/>
            </a:pPr>
            <a:endParaRPr lang="en-US" sz="2400" dirty="0"/>
          </a:p>
          <a:p>
            <a:pPr marL="0" indent="0">
              <a:lnSpc>
                <a:spcPct val="90000"/>
              </a:lnSpc>
              <a:buNone/>
            </a:pPr>
            <a:r>
              <a:rPr lang="en-US" sz="2400" dirty="0"/>
              <a:t>So, the Title I Grant supports activities that focus on parental and family involvement.</a:t>
            </a:r>
          </a:p>
          <a:p>
            <a:pPr marL="0" indent="0">
              <a:lnSpc>
                <a:spcPct val="90000"/>
              </a:lnSpc>
              <a:buNone/>
            </a:pPr>
            <a:endParaRPr lang="en-US" sz="2400" dirty="0"/>
          </a:p>
          <a:p>
            <a:pPr marL="0" indent="0">
              <a:lnSpc>
                <a:spcPct val="90000"/>
              </a:lnSpc>
              <a:buNone/>
            </a:pPr>
            <a:endParaRPr lang="en-US" sz="2400" dirty="0"/>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lvl="1"/>
            <a:r>
              <a:rPr lang="en-US" sz="2800" b="1" dirty="0"/>
              <a:t>School-Parent Compact </a:t>
            </a:r>
            <a:r>
              <a:rPr lang="en-US" sz="2800" dirty="0"/>
              <a:t>(These are statements of shared responsibilities).</a:t>
            </a:r>
          </a:p>
          <a:p>
            <a:pPr lvl="1"/>
            <a:r>
              <a:rPr lang="en-US" sz="2800" b="1" dirty="0"/>
              <a:t>Parent and </a:t>
            </a:r>
            <a:r>
              <a:rPr lang="en-US" sz="2800" b="1"/>
              <a:t>Family Engagement </a:t>
            </a:r>
            <a:r>
              <a:rPr lang="en-US" sz="2800" b="1" dirty="0"/>
              <a:t>Policy </a:t>
            </a:r>
            <a:r>
              <a:rPr lang="en-US" sz="2800" dirty="0"/>
              <a:t>(This is a plan to involve parents).</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8" ma:contentTypeDescription="Create a new document." ma:contentTypeScope="" ma:versionID="6aede15b2dfcdf7459105e1ff12e584b">
  <xsd:schema xmlns:xsd="http://www.w3.org/2001/XMLSchema" xmlns:xs="http://www.w3.org/2001/XMLSchema" xmlns:p="http://schemas.microsoft.com/office/2006/metadata/properties" xmlns:ns1="http://schemas.microsoft.com/sharepoint/v3" xmlns:ns2="4a7df032-6a0e-4167-b33b-52407178ec56" xmlns:ns3="107fa061-bf16-4a71-85ae-142c7874d8f1" targetNamespace="http://schemas.microsoft.com/office/2006/metadata/properties" ma:root="true" ma:fieldsID="c00575b35e706a8bb71caa1869ac3545" ns1:_="" ns2:_="" ns3:_="">
    <xsd:import namespace="http://schemas.microsoft.com/sharepoint/v3"/>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element ref="ns1:Article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6" nillable="true" ma:displayName="Article Date" ma:description="Article Date is a site column created by the Publishing feature. It is used on the Article Page Content Type as the date of the page."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UserInfo>
        <DisplayName>Coleman, Anella R</DisplayName>
        <AccountId>12876</AccountId>
        <AccountType/>
      </UserInfo>
    </SharedWithUsers>
    <Article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D166BC-48F2-4C92-B348-1D7EACE331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6EAF6E-2ACD-483E-BA32-0A1767EB337C}">
  <ds:schemaRefs>
    <ds:schemaRef ds:uri="http://schemas.openxmlformats.org/package/2006/metadata/core-properties"/>
    <ds:schemaRef ds:uri="http://purl.org/dc/elements/1.1/"/>
    <ds:schemaRef ds:uri="4a7df032-6a0e-4167-b33b-52407178ec56"/>
    <ds:schemaRef ds:uri="107fa061-bf16-4a71-85ae-142c7874d8f1"/>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microsoft.com/sharepoint/v3"/>
    <ds:schemaRef ds:uri="http://purl.org/dc/dcmitype/"/>
  </ds:schemaRefs>
</ds:datastoreItem>
</file>

<file path=customXml/itemProps3.xml><?xml version="1.0" encoding="utf-8"?>
<ds:datastoreItem xmlns:ds="http://schemas.openxmlformats.org/officeDocument/2006/customXml" ds:itemID="{2C22B949-1B63-44B7-A870-9BAB9069E3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1285</TotalTime>
  <Words>1314</Words>
  <Application>Microsoft Macintosh PowerPoint</Application>
  <PresentationFormat>On-screen Show (4:3)</PresentationFormat>
  <Paragraphs>116</Paragraphs>
  <Slides>16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Albertus Medium</vt:lpstr>
      <vt:lpstr>Arial</vt:lpstr>
      <vt:lpstr>Calibri</vt:lpstr>
      <vt:lpstr>Rockwell</vt:lpstr>
      <vt:lpstr>Title I Annual Meeting PP</vt:lpstr>
      <vt:lpstr>Every Student Succeeds Act (ESSA)</vt:lpstr>
      <vt:lpstr>Title I, Part A Program-Definition</vt:lpstr>
      <vt:lpstr>Title I, Part A Program- Purpose</vt:lpstr>
      <vt:lpstr>How Schools Qualify</vt:lpstr>
      <vt:lpstr>Title I Annual Meeting</vt:lpstr>
      <vt:lpstr>Supplemental Dollars?</vt:lpstr>
      <vt:lpstr>Jefferson Elementary School</vt:lpstr>
      <vt:lpstr>Parent and Family Engagement</vt:lpstr>
      <vt:lpstr>Parental Involvement Requirements</vt:lpstr>
      <vt:lpstr>Parental Involvement Requirements</vt:lpstr>
      <vt:lpstr>Other Requirements</vt:lpstr>
      <vt:lpstr>Jefferson Elementary School</vt:lpstr>
      <vt:lpstr>Jefferson Elementary School</vt:lpstr>
      <vt:lpstr>Remember that…</vt:lpstr>
      <vt:lpstr>Questions?</vt:lpstr>
      <vt:lpstr>Thank you</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English</dc:title>
  <dc:creator>Administrator</dc:creator>
  <cp:lastModifiedBy>Deleon, Martha L</cp:lastModifiedBy>
  <cp:revision>36</cp:revision>
  <cp:lastPrinted>2016-08-26T21:31:30Z</cp:lastPrinted>
  <dcterms:created xsi:type="dcterms:W3CDTF">2014-08-18T19:32:40Z</dcterms:created>
  <dcterms:modified xsi:type="dcterms:W3CDTF">2021-12-31T23:48:00Z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